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77" r:id="rId2"/>
    <p:sldId id="256" r:id="rId3"/>
    <p:sldId id="520" r:id="rId4"/>
    <p:sldId id="521" r:id="rId5"/>
    <p:sldId id="514" r:id="rId6"/>
    <p:sldId id="515" r:id="rId7"/>
    <p:sldId id="513" r:id="rId8"/>
    <p:sldId id="516" r:id="rId9"/>
    <p:sldId id="517" r:id="rId10"/>
    <p:sldId id="518" r:id="rId11"/>
    <p:sldId id="519" r:id="rId12"/>
    <p:sldId id="525" r:id="rId13"/>
    <p:sldId id="522" r:id="rId14"/>
    <p:sldId id="523" r:id="rId15"/>
    <p:sldId id="526" r:id="rId16"/>
    <p:sldId id="527" r:id="rId17"/>
    <p:sldId id="540" r:id="rId18"/>
    <p:sldId id="528" r:id="rId19"/>
    <p:sldId id="541" r:id="rId20"/>
    <p:sldId id="529" r:id="rId21"/>
    <p:sldId id="530" r:id="rId22"/>
    <p:sldId id="531" r:id="rId23"/>
    <p:sldId id="532" r:id="rId24"/>
    <p:sldId id="542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53" r:id="rId33"/>
    <p:sldId id="546" r:id="rId34"/>
    <p:sldId id="547" r:id="rId35"/>
    <p:sldId id="544" r:id="rId36"/>
    <p:sldId id="545" r:id="rId37"/>
    <p:sldId id="549" r:id="rId38"/>
    <p:sldId id="548" r:id="rId39"/>
    <p:sldId id="550" r:id="rId40"/>
    <p:sldId id="554" r:id="rId41"/>
    <p:sldId id="551" r:id="rId42"/>
    <p:sldId id="552" r:id="rId43"/>
    <p:sldId id="556" r:id="rId44"/>
    <p:sldId id="543" r:id="rId45"/>
    <p:sldId id="30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67732-89FA-4841-86DB-03AEC4936D8E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CEB71-414D-424B-A89B-8FD461AE62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075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2A75D-2D9C-449B-8CE7-82DF2245ABC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2532F-DE2B-44D1-9C93-8AC58FBE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330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lnSpc>
                <a:spcPct val="90000"/>
              </a:lnSpc>
              <a:spcBef>
                <a:spcPct val="50000"/>
              </a:spcBef>
              <a:buSzPct val="10000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3288">
              <a:lnSpc>
                <a:spcPct val="90000"/>
              </a:lnSpc>
              <a:spcBef>
                <a:spcPct val="35000"/>
              </a:spcBef>
              <a:buSzPct val="10000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3288">
              <a:lnSpc>
                <a:spcPct val="90000"/>
              </a:lnSpc>
              <a:spcBef>
                <a:spcPct val="35000"/>
              </a:spcBef>
              <a:buSzPct val="10000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3288">
              <a:lnSpc>
                <a:spcPct val="90000"/>
              </a:lnSpc>
              <a:spcBef>
                <a:spcPct val="35000"/>
              </a:spcBef>
              <a:buSzPct val="10000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3288">
              <a:lnSpc>
                <a:spcPct val="90000"/>
              </a:lnSpc>
              <a:spcBef>
                <a:spcPct val="35000"/>
              </a:spcBef>
              <a:buSzPct val="10000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3288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10000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3288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10000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3288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10000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3288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10000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0F5A4493-A9A9-4F69-A126-0EDC8668FF4D}" type="slidenum">
              <a:rPr lang="en-US" altLang="ru-RU" sz="800"/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7</a:t>
            </a:fld>
            <a:endParaRPr lang="en-US" altLang="ru-RU" sz="8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altLang="ru-RU" b="1" smtClean="0">
                <a:latin typeface="Arial" panose="020B0604020202020204" pitchFamily="34" charset="0"/>
              </a:rPr>
              <a:t>3.0.1 </a:t>
            </a:r>
            <a:r>
              <a:rPr lang="ru-RU" altLang="ru-RU" b="1" smtClean="0">
                <a:latin typeface="Arial" panose="020B0604020202020204" pitchFamily="34" charset="0"/>
              </a:rPr>
              <a:t>Введение</a:t>
            </a:r>
            <a:endParaRPr lang="en-US" altLang="ru-RU" b="1" smtClean="0"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ru-RU" altLang="ru-RU" smtClean="0">
                <a:latin typeface="Arial" panose="020B0604020202020204" pitchFamily="34" charset="0"/>
              </a:rPr>
              <a:t>Сборка компьютеров является важной частью работы инженеров.</a:t>
            </a:r>
            <a:endParaRPr lang="en-US" altLang="ru-RU" smtClean="0">
              <a:latin typeface="Arial" panose="020B0604020202020204" pitchFamily="34" charset="0"/>
            </a:endParaRP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ru-RU" altLang="ru-RU" smtClean="0">
                <a:latin typeface="Arial" panose="020B0604020202020204" pitchFamily="34" charset="0"/>
              </a:rPr>
              <a:t>Используйте логичный и методичный подход к работе с компонентами компьютера.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ru-RU" altLang="ru-RU" smtClean="0">
                <a:solidFill>
                  <a:srgbClr val="FF0000"/>
                </a:solidFill>
                <a:latin typeface="Arial" panose="020B0604020202020204" pitchFamily="34" charset="0"/>
              </a:rPr>
              <a:t>Подкрепите навыки сборки компьютера практикой</a:t>
            </a:r>
            <a:endParaRPr lang="en-US" altLang="ru-RU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ru-RU" b="1" smtClean="0">
                <a:latin typeface="Arial" panose="020B0604020202020204" pitchFamily="34" charset="0"/>
              </a:rPr>
              <a:t>3.1.1 </a:t>
            </a:r>
            <a:r>
              <a:rPr lang="ru-RU" altLang="ru-RU" b="1" smtClean="0">
                <a:latin typeface="Arial" panose="020B0604020202020204" pitchFamily="34" charset="0"/>
              </a:rPr>
              <a:t>Открытие корпуса компьютера</a:t>
            </a:r>
          </a:p>
          <a:p>
            <a:pPr>
              <a:buFontTx/>
              <a:buNone/>
            </a:pPr>
            <a:r>
              <a:rPr lang="ru-RU" altLang="ru-RU" smtClean="0">
                <a:latin typeface="Arial" panose="020B0604020202020204" pitchFamily="34" charset="0"/>
              </a:rPr>
              <a:t>Компьютерные корпуса выпускаются в различных </a:t>
            </a:r>
            <a:r>
              <a:rPr lang="ru-RU" altLang="ru-RU" b="1" smtClean="0">
                <a:latin typeface="Arial" panose="020B0604020202020204" pitchFamily="34" charset="0"/>
              </a:rPr>
              <a:t>форм-факторах</a:t>
            </a:r>
            <a:r>
              <a:rPr lang="ru-RU" altLang="ru-RU" smtClean="0">
                <a:latin typeface="Arial" panose="020B0604020202020204" pitchFamily="34" charset="0"/>
              </a:rPr>
              <a:t>.</a:t>
            </a:r>
            <a:endParaRPr lang="en-US" altLang="ru-RU" b="1" smtClean="0"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ru-RU" altLang="ru-RU" smtClean="0">
                <a:latin typeface="Arial" panose="020B0604020202020204" pitchFamily="34" charset="0"/>
              </a:rPr>
              <a:t>Форм-фактор — это размер и форма корпуса.</a:t>
            </a:r>
            <a:endParaRPr lang="en-US" altLang="ru-RU" smtClean="0">
              <a:latin typeface="Arial" panose="020B0604020202020204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ru-RU" altLang="ru-RU" smtClean="0">
                <a:latin typeface="Arial" panose="020B0604020202020204" pitchFamily="34" charset="0"/>
              </a:rPr>
              <a:t>Прежде чем открывать корпус компьютера, подготовьте рабочее место</a:t>
            </a:r>
            <a:r>
              <a:rPr lang="en-US" altLang="ru-RU" smtClean="0">
                <a:latin typeface="Arial" panose="020B0604020202020204" pitchFamily="34" charset="0"/>
              </a:rPr>
              <a:t>: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ru-RU" altLang="ru-RU" smtClean="0">
                <a:latin typeface="Arial" panose="020B0604020202020204" pitchFamily="34" charset="0"/>
              </a:rPr>
              <a:t>Вам потребуется соответствующее освещение, хорошая вентиляция и комфортная температура в помещении.</a:t>
            </a:r>
            <a:endParaRPr lang="en-US" altLang="ru-RU" smtClean="0">
              <a:latin typeface="Arial" panose="020B0604020202020204" pitchFamily="34" charset="0"/>
            </a:endParaRP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ru-RU" altLang="ru-RU" smtClean="0">
                <a:latin typeface="Arial" panose="020B0604020202020204" pitchFamily="34" charset="0"/>
              </a:rPr>
              <a:t>К рабочему месту или столу должен быть обеспечен доступ с любой стороны.</a:t>
            </a:r>
            <a:endParaRPr lang="en-US" altLang="ru-RU" smtClean="0">
              <a:latin typeface="Arial" panose="020B0604020202020204" pitchFamily="34" charset="0"/>
            </a:endParaRP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ru-RU" altLang="ru-RU" smtClean="0">
                <a:latin typeface="Arial" panose="020B0604020202020204" pitchFamily="34" charset="0"/>
              </a:rPr>
              <a:t>Не допускайте загромождения рабочей поверхности инструментами и компьютерными компонентами.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ru-RU" altLang="ru-RU" smtClean="0">
                <a:latin typeface="Arial" panose="020B0604020202020204" pitchFamily="34" charset="0"/>
              </a:rPr>
              <a:t>Антистатический коврик поможет защитить оборудование от физического повреждения и ЭСР</a:t>
            </a:r>
            <a:r>
              <a:rPr lang="en-US" altLang="ru-RU" smtClean="0">
                <a:latin typeface="Arial" panose="020B0604020202020204" pitchFamily="34" charset="0"/>
              </a:rPr>
              <a:t>.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ru-RU" altLang="ru-RU" smtClean="0">
                <a:latin typeface="Arial" panose="020B0604020202020204" pitchFamily="34" charset="0"/>
              </a:rPr>
              <a:t>Полезно использовать небольшие контейнеры для хранения винтов и других деталей, которые вы удаляете.</a:t>
            </a:r>
            <a:r>
              <a:rPr lang="en-US" altLang="ru-RU" smtClean="0">
                <a:latin typeface="Arial" panose="020B0604020202020204" pitchFamily="34" charset="0"/>
              </a:rPr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ru-RU" altLang="ru-RU" smtClean="0">
                <a:latin typeface="Arial" panose="020B0604020202020204" pitchFamily="34" charset="0"/>
              </a:rPr>
              <a:t>Существуют различные методы открывания корпусов.</a:t>
            </a:r>
            <a:r>
              <a:rPr lang="en-US" altLang="ru-RU" smtClean="0">
                <a:latin typeface="Arial" panose="020B0604020202020204" pitchFamily="34" charset="0"/>
              </a:rPr>
              <a:t> </a:t>
            </a:r>
            <a:r>
              <a:rPr lang="ru-RU" altLang="ru-RU" smtClean="0">
                <a:latin typeface="Arial" panose="020B0604020202020204" pitchFamily="34" charset="0"/>
              </a:rPr>
              <a:t>Чтобы узнать, как открывается конкретный компьютерный корпус, сверьтесь с руководством пользователя на сайте производителя. Большинство компьютерных корпусов открываются одним из следующих способов:</a:t>
            </a:r>
            <a:endParaRPr lang="en-US" altLang="ru-RU" smtClean="0">
              <a:latin typeface="Arial" panose="020B0604020202020204" pitchFamily="34" charset="0"/>
            </a:endParaRPr>
          </a:p>
          <a:p>
            <a:r>
              <a:rPr lang="ru-RU" altLang="ru-RU" smtClean="0">
                <a:latin typeface="Arial" panose="020B0604020202020204" pitchFamily="34" charset="0"/>
              </a:rPr>
              <a:t>Кожух компьютерного корпуса снимается как единое целое.</a:t>
            </a:r>
          </a:p>
          <a:p>
            <a:r>
              <a:rPr lang="ru-RU" altLang="ru-RU" smtClean="0">
                <a:latin typeface="Arial" panose="020B0604020202020204" pitchFamily="34" charset="0"/>
              </a:rPr>
              <a:t>Снимаются верхняя и боковые панели корпуса.</a:t>
            </a:r>
          </a:p>
          <a:p>
            <a:r>
              <a:rPr lang="ru-RU" altLang="ru-RU" smtClean="0">
                <a:latin typeface="Arial" panose="020B0604020202020204" pitchFamily="34" charset="0"/>
              </a:rPr>
              <a:t>Снимается верхняя панель корпуса, затем боковые.</a:t>
            </a:r>
          </a:p>
          <a:p>
            <a:endParaRPr lang="en-US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Правила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9513" y="2062264"/>
            <a:ext cx="8596668" cy="4562758"/>
          </a:xfrm>
        </p:spPr>
        <p:txBody>
          <a:bodyPr>
            <a:normAutofit/>
          </a:bodyPr>
          <a:lstStyle/>
          <a:p>
            <a:r>
              <a:rPr lang="ru-RU" dirty="0" smtClean="0"/>
              <a:t>Для проверки Ваших заданий в течение урока я буду просить Вас включить демонстрацию экрана.</a:t>
            </a:r>
          </a:p>
          <a:p>
            <a:r>
              <a:rPr lang="ru-RU" dirty="0" smtClean="0"/>
              <a:t>Во время лекции или когда кто-то говорит, не перебиваем друг друга, это сильно отвлекает и будет мешать нам.</a:t>
            </a:r>
          </a:p>
          <a:p>
            <a:r>
              <a:rPr lang="ru-RU" dirty="0" smtClean="0"/>
              <a:t>Если у Вас возник вопрос, нажмите кнопку «Поднять руку», я Вас замечу и отвечу по мере возможности. Задаем вопросы только по делу и по теме.  </a:t>
            </a:r>
          </a:p>
          <a:p>
            <a:r>
              <a:rPr lang="ru-RU" dirty="0" smtClean="0"/>
              <a:t>Не отвлекаемся на посторонние вещи, на посторонние сайты и домочадцев тоже. Запрещается кушать во время урока.</a:t>
            </a:r>
          </a:p>
          <a:p>
            <a:r>
              <a:rPr lang="ru-RU" dirty="0" smtClean="0"/>
              <a:t>Если Вам нужно отлучиться – в первую очередь предупредите меня личным сообщением в чат. Отлучаться больше, чем на 5 минут нельзя.</a:t>
            </a:r>
          </a:p>
          <a:p>
            <a:r>
              <a:rPr lang="ru-RU" dirty="0"/>
              <a:t>Ведется видеозапись – интерактивный видеоконспект. </a:t>
            </a:r>
          </a:p>
          <a:p>
            <a:pPr marL="0" indent="0">
              <a:buNone/>
            </a:pP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34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139700" y="338138"/>
            <a:ext cx="10018713" cy="1752600"/>
          </a:xfrm>
        </p:spPr>
        <p:txBody>
          <a:bodyPr/>
          <a:lstStyle/>
          <a:p>
            <a:pPr eaLnBrk="1" hangingPunct="1"/>
            <a:r>
              <a:rPr lang="ru-RU" altLang="ru-RU" smtClean="0">
                <a:ln>
                  <a:noFill/>
                </a:ln>
              </a:rPr>
              <a:t>Выбор блока питания</a:t>
            </a:r>
          </a:p>
        </p:txBody>
      </p:sp>
      <p:sp>
        <p:nvSpPr>
          <p:cNvPr id="14339" name="Объект 1"/>
          <p:cNvSpPr>
            <a:spLocks noGrp="1"/>
          </p:cNvSpPr>
          <p:nvPr>
            <p:ph idx="1"/>
          </p:nvPr>
        </p:nvSpPr>
        <p:spPr>
          <a:xfrm>
            <a:off x="529146" y="2441956"/>
            <a:ext cx="8112125" cy="4337050"/>
          </a:xfrm>
        </p:spPr>
        <p:txBody>
          <a:bodyPr>
            <a:normAutofit lnSpcReduction="10000"/>
          </a:bodyPr>
          <a:lstStyle/>
          <a:p>
            <a:pPr lvl="1" eaLnBrk="1" hangingPunct="1"/>
            <a:r>
              <a:rPr lang="ru-RU" altLang="ru-RU" sz="3200" dirty="0" smtClean="0"/>
              <a:t>При выборе блока питания следует ориентироваться на максимальный объем мощности, потребляемой всеми внутренними компонентами компьютера.</a:t>
            </a:r>
          </a:p>
          <a:p>
            <a:pPr lvl="1" eaLnBrk="1" hangingPunct="1"/>
            <a:r>
              <a:rPr lang="ru-RU" altLang="ru-RU" sz="3200" dirty="0" smtClean="0"/>
              <a:t>Следует помнить, что при повышенной загрузке некоторые компоненты могут потреблять больше энергии.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30" y="97655"/>
            <a:ext cx="3799630" cy="2233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416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>
          <a:xfrm>
            <a:off x="1649413" y="192088"/>
            <a:ext cx="10018712" cy="554037"/>
          </a:xfrm>
        </p:spPr>
        <p:txBody>
          <a:bodyPr>
            <a:normAutofit fontScale="90000"/>
          </a:bodyPr>
          <a:lstStyle/>
          <a:p>
            <a:r>
              <a:rPr lang="ru-RU" altLang="ru-RU" smtClean="0">
                <a:ln>
                  <a:noFill/>
                </a:ln>
              </a:rPr>
              <a:t>Установка блока питания</a:t>
            </a:r>
          </a:p>
        </p:txBody>
      </p:sp>
      <p:sp>
        <p:nvSpPr>
          <p:cNvPr id="15363" name="Объект 2"/>
          <p:cNvSpPr>
            <a:spLocks noGrp="1"/>
          </p:cNvSpPr>
          <p:nvPr>
            <p:ph idx="1"/>
          </p:nvPr>
        </p:nvSpPr>
        <p:spPr>
          <a:xfrm>
            <a:off x="542671" y="1029716"/>
            <a:ext cx="6261100" cy="2445004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ru-RU" altLang="ru-RU" dirty="0" smtClean="0"/>
              <a:t>Чтобы установить блок питания, выполните следующие действия:</a:t>
            </a:r>
            <a:endParaRPr lang="en-US" altLang="ru-RU" dirty="0" smtClean="0"/>
          </a:p>
          <a:p>
            <a:pPr>
              <a:spcBef>
                <a:spcPts val="500"/>
              </a:spcBef>
              <a:spcAft>
                <a:spcPts val="500"/>
              </a:spcAft>
              <a:buFontTx/>
              <a:buAutoNum type="arabicPeriod"/>
            </a:pPr>
            <a:r>
              <a:rPr lang="ru-RU" altLang="ru-RU" dirty="0" smtClean="0"/>
              <a:t>Вставьте блок питания в корпус.</a:t>
            </a:r>
            <a:endParaRPr lang="en-US" altLang="ru-RU" dirty="0" smtClean="0"/>
          </a:p>
          <a:p>
            <a:pPr>
              <a:spcBef>
                <a:spcPts val="500"/>
              </a:spcBef>
              <a:spcAft>
                <a:spcPts val="500"/>
              </a:spcAft>
              <a:buFontTx/>
              <a:buAutoNum type="arabicPeriod"/>
            </a:pPr>
            <a:r>
              <a:rPr lang="ru-RU" altLang="ru-RU" dirty="0" smtClean="0"/>
              <a:t>Совместите отверстия в блоке питания с отверстиями в корпусе.</a:t>
            </a:r>
          </a:p>
          <a:p>
            <a:pPr>
              <a:spcBef>
                <a:spcPts val="500"/>
              </a:spcBef>
              <a:spcAft>
                <a:spcPts val="500"/>
              </a:spcAft>
              <a:buFontTx/>
              <a:buAutoNum type="arabicPeriod"/>
            </a:pPr>
            <a:r>
              <a:rPr lang="ru-RU" altLang="ru-RU" dirty="0" smtClean="0"/>
              <a:t>Закрепите блок питания в корпусе, используя                                     соответствующие винты</a:t>
            </a:r>
          </a:p>
        </p:txBody>
      </p:sp>
      <p:pic>
        <p:nvPicPr>
          <p:cNvPr id="1536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148" y="598836"/>
            <a:ext cx="4154487" cy="330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Рисунок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" t="60666" r="900" b="13600"/>
          <a:stretch>
            <a:fillRect/>
          </a:stretch>
        </p:blipFill>
        <p:spPr bwMode="auto">
          <a:xfrm>
            <a:off x="402780" y="4434840"/>
            <a:ext cx="8854467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17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Совет по </a:t>
            </a:r>
            <a:r>
              <a:rPr lang="ru-RU" b="1" dirty="0" smtClean="0"/>
              <a:t>установке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791525"/>
            <a:ext cx="8596668" cy="2585147"/>
          </a:xfrm>
        </p:spPr>
        <p:txBody>
          <a:bodyPr/>
          <a:lstStyle/>
          <a:p>
            <a:r>
              <a:rPr lang="ru-RU" dirty="0" smtClean="0"/>
              <a:t>Сначала </a:t>
            </a:r>
            <a:r>
              <a:rPr lang="ru-RU" dirty="0"/>
              <a:t>закрутите винты рукой, а затем затяните их отверткой. Это позволит более плотно затянуть два последних винта.</a:t>
            </a:r>
          </a:p>
          <a:p>
            <a:endParaRPr lang="ru-RU" dirty="0" smtClean="0"/>
          </a:p>
          <a:p>
            <a:r>
              <a:rPr lang="ru-RU" dirty="0"/>
              <a:t>Блоки питания имеют вентиляторы, от вибрации которых недостаточно затянутые винты ослабляются. Устанавливая блок питания, убедитесь, что вы используете все винты и достаточно затягиваете их.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033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3128"/>
          </a:xfrm>
        </p:spPr>
        <p:txBody>
          <a:bodyPr>
            <a:normAutofit/>
          </a:bodyPr>
          <a:lstStyle/>
          <a:p>
            <a:r>
              <a:rPr lang="ru-RU" sz="2800" dirty="0"/>
              <a:t>Лабораторная работа. Установка блока питания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545337"/>
            <a:ext cx="8596668" cy="4892040"/>
          </a:xfrm>
        </p:spPr>
        <p:txBody>
          <a:bodyPr/>
          <a:lstStyle/>
          <a:p>
            <a:pPr marL="0" lvl="1" indent="0">
              <a:buNone/>
            </a:pPr>
            <a:r>
              <a:rPr lang="ru-RU" b="1" dirty="0">
                <a:solidFill>
                  <a:schemeClr val="accent3">
                    <a:lumMod val="50000"/>
                  </a:schemeClr>
                </a:solidFill>
              </a:rPr>
              <a:t>Откройте корпус компьютера.</a:t>
            </a:r>
          </a:p>
          <a:p>
            <a:pPr lvl="2"/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Открутите винты крепления боковых панелей. </a:t>
            </a:r>
          </a:p>
          <a:p>
            <a:pPr lvl="2"/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Снимите боковые панели с корпуса компьютера.</a:t>
            </a:r>
          </a:p>
          <a:p>
            <a:pPr marL="0" lvl="1" indent="0">
              <a:buNone/>
            </a:pPr>
            <a:r>
              <a:rPr lang="ru-RU" b="1" dirty="0">
                <a:solidFill>
                  <a:schemeClr val="accent3">
                    <a:lumMod val="50000"/>
                  </a:schemeClr>
                </a:solidFill>
              </a:rPr>
              <a:t>Установите блок питания</a:t>
            </a:r>
          </a:p>
          <a:p>
            <a:pPr lvl="2"/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Совместите отверстия для винтов на блоке питания с соответствующими отверстиями в корпусе.</a:t>
            </a:r>
          </a:p>
          <a:p>
            <a:pPr lvl="2"/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Прикрепите блок питания к корпусу с помощью винтов для блока питания.</a:t>
            </a:r>
          </a:p>
          <a:p>
            <a:pPr lvl="2"/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Если на блоке питания имеется переключатель для выбора напряжения, установите его в соответствии с напряжением в местной сети.</a:t>
            </a:r>
          </a:p>
          <a:p>
            <a:endParaRPr lang="ru-RU" dirty="0" smtClean="0"/>
          </a:p>
          <a:p>
            <a:r>
              <a:rPr lang="ru-RU" dirty="0" smtClean="0">
                <a:solidFill>
                  <a:schemeClr val="accent3">
                    <a:lumMod val="50000"/>
                  </a:schemeClr>
                </a:solidFill>
              </a:rPr>
              <a:t>Каково </a:t>
            </a:r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напряжение в вашей сети?</a:t>
            </a:r>
          </a:p>
          <a:p>
            <a:r>
              <a:rPr lang="ru-RU" dirty="0">
                <a:solidFill>
                  <a:schemeClr val="accent3">
                    <a:lumMod val="50000"/>
                  </a:schemeClr>
                </a:solidFill>
              </a:rPr>
              <a:t>Сколько винтов используется для крепления блока питания к корпусу?</a:t>
            </a:r>
          </a:p>
          <a:p>
            <a:r>
              <a:rPr lang="ru-RU" dirty="0">
                <a:solidFill>
                  <a:srgbClr val="FF0000"/>
                </a:solidFill>
              </a:rPr>
              <a:t>Какова общая мощность блока питания?</a:t>
            </a:r>
          </a:p>
          <a:p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94360" y="5605272"/>
            <a:ext cx="5029200" cy="411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754112" y="1360671"/>
            <a:ext cx="9326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3.1.1.3</a:t>
            </a:r>
          </a:p>
        </p:txBody>
      </p:sp>
    </p:spTree>
    <p:extLst>
      <p:ext uri="{BB962C8B-B14F-4D97-AF65-F5344CB8AC3E}">
        <p14:creationId xmlns:p14="http://schemas.microsoft.com/office/powerpoint/2010/main" val="789337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415631" y="4191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Установка материнской платы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" t="18156" r="8663" b="6235"/>
          <a:stretch/>
        </p:blipFill>
        <p:spPr>
          <a:xfrm>
            <a:off x="2340864" y="800608"/>
            <a:ext cx="4317044" cy="28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1246569" y="678180"/>
            <a:ext cx="4916487" cy="1752600"/>
          </a:xfrm>
        </p:spPr>
        <p:txBody>
          <a:bodyPr/>
          <a:lstStyle/>
          <a:p>
            <a:r>
              <a:rPr lang="ru-RU" altLang="ru-RU" sz="3200" dirty="0" smtClean="0">
                <a:ln>
                  <a:noFill/>
                </a:ln>
              </a:rPr>
              <a:t>Антистатическая профилактика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" y="2322576"/>
            <a:ext cx="4087368" cy="4087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11" y="2009678"/>
            <a:ext cx="4315247" cy="3325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389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722" y="534590"/>
            <a:ext cx="2040636" cy="101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31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4313" y="118872"/>
            <a:ext cx="10018712" cy="749808"/>
          </a:xfrm>
        </p:spPr>
        <p:txBody>
          <a:bodyPr/>
          <a:lstStyle/>
          <a:p>
            <a:r>
              <a:rPr lang="ru-RU" dirty="0"/>
              <a:t>Выбор компонентов компьютера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33856"/>
            <a:ext cx="10018712" cy="5568696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 smtClean="0"/>
              <a:t>       Выбор материнской платы, ЦП, корпуса и ОЗУ</a:t>
            </a:r>
          </a:p>
          <a:p>
            <a:pPr lvl="1"/>
            <a:r>
              <a:rPr lang="ru-RU" sz="1800" dirty="0" smtClean="0"/>
              <a:t>При выборе этих компонентов следует учитывать, что они взаимосвязаны друг с другом.</a:t>
            </a:r>
          </a:p>
          <a:p>
            <a:pPr lvl="1"/>
            <a:r>
              <a:rPr lang="ru-RU" sz="1800" dirty="0" smtClean="0"/>
              <a:t>Материнская плата должна обеспечивать возможность выполнения всех операций, которые планируется осуществлять на компьютере, а также она должна умещаться в корпусе.</a:t>
            </a:r>
          </a:p>
          <a:p>
            <a:pPr lvl="1"/>
            <a:r>
              <a:rPr lang="ru-RU" sz="1800" dirty="0" smtClean="0"/>
              <a:t>В корпусе размещаются материнская плата и блок питания требуемой мощности. </a:t>
            </a:r>
          </a:p>
          <a:p>
            <a:pPr lvl="1"/>
            <a:r>
              <a:rPr lang="ru-RU" sz="1800" dirty="0" smtClean="0"/>
              <a:t>Центральный процессор должен быть совместим с разъемом для ЦП на материнской плате и напряжением, которое подается на него; также он должен поддерживать скорость обработки данных, которая обеспечивается ОЗУ, для максимально производительности.</a:t>
            </a:r>
          </a:p>
          <a:p>
            <a:pPr lvl="1"/>
            <a:r>
              <a:rPr lang="ru-RU" sz="1800" dirty="0" smtClean="0"/>
              <a:t>Память также должна быть совместима с разъемами на материнской плате и подаваемым на них напряжением.</a:t>
            </a:r>
          </a:p>
          <a:p>
            <a:pPr lvl="1"/>
            <a:r>
              <a:rPr lang="ru-RU" sz="1800" dirty="0" smtClean="0"/>
              <a:t>Объем поддерживаемой памяти зависит от типа операций, которые планируется выполнять на компьютере.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20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0758" y="1021080"/>
            <a:ext cx="8596668" cy="1320800"/>
          </a:xfrm>
        </p:spPr>
        <p:txBody>
          <a:bodyPr>
            <a:noAutofit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ru-RU" sz="36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ЦП и систему охлаждения (радиатор и вентилятор) следует устанавливать на материнскую плату перед ее установкой в корпус компьютера.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335" y="3802730"/>
            <a:ext cx="3802449" cy="24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82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3493" y="237744"/>
            <a:ext cx="8400351" cy="1207008"/>
          </a:xfrm>
        </p:spPr>
        <p:txBody>
          <a:bodyPr/>
          <a:lstStyle/>
          <a:p>
            <a:r>
              <a:rPr lang="ru-RU" altLang="ru-RU" dirty="0" smtClean="0"/>
              <a:t>Установка компонентов на материнскую плату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9017" y="1746504"/>
            <a:ext cx="10018712" cy="4956048"/>
          </a:xfrm>
        </p:spPr>
        <p:txBody>
          <a:bodyPr/>
          <a:lstStyle/>
          <a:p>
            <a:r>
              <a:rPr lang="ru-RU" dirty="0" smtClean="0"/>
              <a:t>Материнские платы</a:t>
            </a:r>
          </a:p>
          <a:p>
            <a:pPr lvl="1"/>
            <a:r>
              <a:rPr lang="ru-RU" sz="2400" dirty="0" smtClean="0"/>
              <a:t>Основа компьютера</a:t>
            </a:r>
          </a:p>
          <a:p>
            <a:pPr lvl="1"/>
            <a:r>
              <a:rPr lang="ru-RU" sz="2400" dirty="0" smtClean="0"/>
              <a:t>Обеспечивает взаимодействие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компонентов компьютера</a:t>
            </a:r>
          </a:p>
          <a:p>
            <a:r>
              <a:rPr lang="ru-RU" dirty="0" smtClean="0"/>
              <a:t>ЦП</a:t>
            </a:r>
          </a:p>
          <a:p>
            <a:pPr lvl="1"/>
            <a:r>
              <a:rPr lang="ru-RU" sz="2400" dirty="0" smtClean="0"/>
              <a:t>Мозг компьютера</a:t>
            </a:r>
          </a:p>
          <a:p>
            <a:pPr lvl="1"/>
            <a:r>
              <a:rPr lang="ru-RU" sz="2400" dirty="0" smtClean="0"/>
              <a:t>Выполняет большую часть операций по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обработке данных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978" y="1956816"/>
            <a:ext cx="2512764" cy="21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82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7720"/>
          </a:xfrm>
        </p:spPr>
        <p:txBody>
          <a:bodyPr/>
          <a:lstStyle/>
          <a:p>
            <a:r>
              <a:rPr lang="ru-RU" dirty="0" smtClean="0"/>
              <a:t>Учитывайте архитектуру разъемов ЦП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694245"/>
            <a:ext cx="8596668" cy="3880773"/>
          </a:xfrm>
        </p:spPr>
        <p:txBody>
          <a:bodyPr/>
          <a:lstStyle/>
          <a:p>
            <a:r>
              <a:rPr lang="ru-RU" dirty="0"/>
              <a:t>Прежде чем устанавливать ЦП на материнскую плату, убедитесь в том, что он совместим с разъемом </a:t>
            </a:r>
            <a:r>
              <a:rPr lang="ru-RU" dirty="0" smtClean="0"/>
              <a:t>ЦП. </a:t>
            </a:r>
          </a:p>
          <a:p>
            <a:r>
              <a:rPr lang="ru-RU" dirty="0" smtClean="0"/>
              <a:t>Материнские </a:t>
            </a:r>
            <a:r>
              <a:rPr lang="ru-RU" dirty="0"/>
              <a:t>платы предназначены для работы с определенными типами ЦП, и не все процессоры можно установить в разъем, имеющийся на материнской плате.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1"/>
          <a:stretch/>
        </p:blipFill>
        <p:spPr>
          <a:xfrm>
            <a:off x="1016317" y="3538727"/>
            <a:ext cx="7781925" cy="2165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5" y="3995927"/>
            <a:ext cx="554118" cy="2103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9" y="4411406"/>
            <a:ext cx="554118" cy="2103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2"/>
          <a:stretch/>
        </p:blipFill>
        <p:spPr>
          <a:xfrm>
            <a:off x="2904171" y="5472705"/>
            <a:ext cx="2071497" cy="1385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04399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1402" y="2984836"/>
            <a:ext cx="8813260" cy="813921"/>
          </a:xfrm>
        </p:spPr>
        <p:txBody>
          <a:bodyPr/>
          <a:lstStyle/>
          <a:p>
            <a:r>
              <a:rPr lang="ru-RU" sz="3600" b="1" dirty="0" smtClean="0"/>
              <a:t>Сборка компьютера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4" y="453671"/>
            <a:ext cx="2146431" cy="2077494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263876" y="0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/>
          </a:p>
          <a:p>
            <a:r>
              <a:rPr lang="en-US" dirty="0"/>
              <a:t> </a:t>
            </a:r>
            <a:r>
              <a:rPr lang="en-US" sz="1600" dirty="0" smtClean="0"/>
              <a:t>Extended </a:t>
            </a:r>
            <a:r>
              <a:rPr lang="en-US" sz="1600" dirty="0"/>
              <a:t>IT Essentials </a:t>
            </a:r>
            <a:endParaRPr lang="ru-RU" sz="1600" dirty="0" smtClean="0"/>
          </a:p>
          <a:p>
            <a:r>
              <a:rPr lang="ru-RU" sz="1600" dirty="0" smtClean="0"/>
              <a:t>Основы информационных технологий</a:t>
            </a:r>
          </a:p>
          <a:p>
            <a:r>
              <a:rPr lang="ru-RU" sz="1600" dirty="0"/>
              <a:t>С. Контемир</a:t>
            </a:r>
          </a:p>
          <a:p>
            <a:endParaRPr lang="ru-RU" sz="16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4244112" y="5162736"/>
            <a:ext cx="7766936" cy="883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20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161288" y="4023360"/>
            <a:ext cx="4954181" cy="12806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200" dirty="0" smtClean="0"/>
              <a:t>Научиться устанавливать </a:t>
            </a:r>
            <a:r>
              <a:rPr lang="ru-RU" sz="1200" dirty="0"/>
              <a:t>компоненты для сборки, ремонта или модернизации персональных компьютеров</a:t>
            </a:r>
            <a:endParaRPr lang="ru-RU" sz="1200" b="1" dirty="0" smtClean="0"/>
          </a:p>
          <a:p>
            <a:r>
              <a:rPr lang="ru-RU" sz="1200" dirty="0" smtClean="0"/>
              <a:t>(Подключение </a:t>
            </a:r>
            <a:r>
              <a:rPr lang="ru-RU" sz="1200" dirty="0"/>
              <a:t>блока питания, устанавливаем материнскую </a:t>
            </a:r>
            <a:r>
              <a:rPr lang="ru-RU" sz="1200" dirty="0" smtClean="0"/>
              <a:t>плату</a:t>
            </a:r>
            <a:r>
              <a:rPr lang="ru-RU" sz="1200" b="1" dirty="0" smtClean="0"/>
              <a:t>)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1834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Установка ЦП на материнскую плату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569" y="1853184"/>
            <a:ext cx="6480111" cy="3550920"/>
          </a:xfrm>
        </p:spPr>
        <p:txBody>
          <a:bodyPr/>
          <a:lstStyle/>
          <a:p>
            <a:pPr lvl="1" eaLnBrk="1" hangingPunct="1">
              <a:spcBef>
                <a:spcPts val="500"/>
              </a:spcBef>
              <a:spcAft>
                <a:spcPts val="500"/>
              </a:spcAft>
              <a:defRPr/>
            </a:pPr>
            <a:r>
              <a:rPr lang="ru-RU" sz="2400" dirty="0"/>
              <a:t>ЦП и </a:t>
            </a:r>
            <a:r>
              <a:rPr lang="ru-RU" sz="2400" b="1" dirty="0"/>
              <a:t>материнская плата </a:t>
            </a:r>
            <a:r>
              <a:rPr lang="ru-RU" sz="2400" dirty="0"/>
              <a:t>чувствительны к электростатическим разрядам. </a:t>
            </a:r>
          </a:p>
          <a:p>
            <a:pPr lvl="1" eaLnBrk="1" hangingPunct="1">
              <a:spcBef>
                <a:spcPts val="500"/>
              </a:spcBef>
              <a:spcAft>
                <a:spcPts val="500"/>
              </a:spcAft>
              <a:defRPr/>
            </a:pPr>
            <a:r>
              <a:rPr lang="ru-RU" sz="2400" dirty="0"/>
              <a:t>ЦП фиксируется в </a:t>
            </a:r>
            <a:r>
              <a:rPr lang="ru-RU" sz="2400" b="1" dirty="0"/>
              <a:t>разъеме</a:t>
            </a:r>
            <a:r>
              <a:rPr lang="ru-RU" sz="2400" dirty="0"/>
              <a:t> материнской платы с помощью </a:t>
            </a:r>
            <a:r>
              <a:rPr lang="ru-RU" sz="2400" b="1" dirty="0"/>
              <a:t>зажимного узла</a:t>
            </a:r>
            <a:r>
              <a:rPr lang="ru-RU" sz="2400" dirty="0"/>
              <a:t>.</a:t>
            </a:r>
            <a:endParaRPr lang="en-US" sz="2400" dirty="0"/>
          </a:p>
          <a:p>
            <a:pPr lvl="1" eaLnBrk="1" hangingPunct="1">
              <a:spcBef>
                <a:spcPts val="500"/>
              </a:spcBef>
              <a:spcAft>
                <a:spcPts val="500"/>
              </a:spcAft>
              <a:defRPr/>
            </a:pPr>
            <a:r>
              <a:rPr lang="ru-RU" sz="2400" b="1" dirty="0">
                <a:solidFill>
                  <a:srgbClr val="FF0000"/>
                </a:solidFill>
              </a:rPr>
              <a:t>ВНИМАНИЕ</a:t>
            </a:r>
            <a:r>
              <a:rPr lang="ru-RU" sz="2400" dirty="0">
                <a:solidFill>
                  <a:srgbClr val="FF0000"/>
                </a:solidFill>
              </a:rPr>
              <a:t>!</a:t>
            </a:r>
            <a:r>
              <a:rPr lang="ru-RU" sz="2400" dirty="0"/>
              <a:t> При работе с ЦП никогда не трогайте его контакты.</a:t>
            </a:r>
            <a:endParaRPr lang="en-US" sz="2400" dirty="0"/>
          </a:p>
          <a:p>
            <a:endParaRPr lang="ru-RU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416" y="2615184"/>
            <a:ext cx="3270040" cy="178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57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t="38933" b="11067"/>
          <a:stretch/>
        </p:blipFill>
        <p:spPr>
          <a:xfrm>
            <a:off x="329184" y="329184"/>
            <a:ext cx="91440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3"/>
          <a:stretch/>
        </p:blipFill>
        <p:spPr>
          <a:xfrm>
            <a:off x="3022092" y="3931920"/>
            <a:ext cx="3982212" cy="26552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2236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699" t="38934" r="1400" b="4266"/>
          <a:stretch/>
        </p:blipFill>
        <p:spPr>
          <a:xfrm>
            <a:off x="484632" y="1527048"/>
            <a:ext cx="8951976" cy="3895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3416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t="39600" b="5600"/>
          <a:stretch/>
        </p:blipFill>
        <p:spPr>
          <a:xfrm>
            <a:off x="-82296" y="3163824"/>
            <a:ext cx="9144000" cy="3758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/>
          <a:stretch/>
        </p:blipFill>
        <p:spPr>
          <a:xfrm>
            <a:off x="2981515" y="101789"/>
            <a:ext cx="4443413" cy="2979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230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/>
          <a:stretch/>
        </p:blipFill>
        <p:spPr>
          <a:xfrm>
            <a:off x="280035" y="173736"/>
            <a:ext cx="4264533" cy="28673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/>
          <a:stretch/>
        </p:blipFill>
        <p:spPr>
          <a:xfrm>
            <a:off x="415671" y="3154680"/>
            <a:ext cx="5070729" cy="3361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/>
          <a:stretch/>
        </p:blipFill>
        <p:spPr>
          <a:xfrm>
            <a:off x="2181225" y="1088136"/>
            <a:ext cx="7829550" cy="53126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0620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Термопаста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371919" y="1573848"/>
            <a:ext cx="6736143" cy="3124200"/>
          </a:xfrm>
        </p:spPr>
        <p:txBody>
          <a:bodyPr/>
          <a:lstStyle/>
          <a:p>
            <a:pPr lvl="1" eaLnBrk="1" hangingPunct="1">
              <a:spcBef>
                <a:spcPts val="500"/>
              </a:spcBef>
              <a:spcAft>
                <a:spcPts val="500"/>
              </a:spcAft>
              <a:defRPr/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Помогает поддерживать ЦП в прохладном состоянии.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eaLnBrk="1" hangingPunct="1">
              <a:spcBef>
                <a:spcPts val="500"/>
              </a:spcBef>
              <a:spcAft>
                <a:spcPts val="500"/>
              </a:spcAft>
              <a:defRPr/>
            </a:pPr>
            <a:r>
              <a:rPr lang="ru-RU" sz="2400" dirty="0"/>
              <a:t>При установке подержанного ЦП очистите верх ЦП и нижнюю часть радиатора безворсовой тканью, смоченной изопропиловым спиртом для удаления старой термопасты. </a:t>
            </a:r>
            <a:endParaRPr lang="en-US" sz="2400" dirty="0"/>
          </a:p>
          <a:p>
            <a:endParaRPr lang="ru-RU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027" y="609600"/>
            <a:ext cx="3341975" cy="2526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/>
          <a:stretch/>
        </p:blipFill>
        <p:spPr>
          <a:xfrm>
            <a:off x="4915280" y="4100196"/>
            <a:ext cx="3698367" cy="2509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2542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1701" t="44800" r="1899" b="3600"/>
          <a:stretch/>
        </p:blipFill>
        <p:spPr>
          <a:xfrm>
            <a:off x="365760" y="1435608"/>
            <a:ext cx="8814816" cy="35387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5760" y="5312664"/>
            <a:ext cx="94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Совет по установке.</a:t>
            </a:r>
            <a:r>
              <a:rPr lang="ru-RU" dirty="0"/>
              <a:t> Вместо безворсовой ткани можно использовать бумажный кофейный фильтр.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3102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Блок радиатора и вентилятора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2441" y="1930400"/>
            <a:ext cx="5812599" cy="3124200"/>
          </a:xfrm>
        </p:spPr>
        <p:txBody>
          <a:bodyPr/>
          <a:lstStyle/>
          <a:p>
            <a:pPr lvl="1" eaLnBrk="1" hangingPunct="1">
              <a:spcBef>
                <a:spcPts val="500"/>
              </a:spcBef>
              <a:spcAft>
                <a:spcPts val="500"/>
              </a:spcAft>
              <a:defRPr/>
            </a:pPr>
            <a:r>
              <a:rPr lang="ru-RU" sz="2400" dirty="0"/>
              <a:t>Блок радиатора и вентилятора – это охлаждающее устройство, которое состоит из двух частей. </a:t>
            </a:r>
            <a:endParaRPr lang="en-US" sz="2400" dirty="0"/>
          </a:p>
          <a:p>
            <a:pPr lvl="1" eaLnBrk="1" hangingPunct="1">
              <a:spcBef>
                <a:spcPts val="500"/>
              </a:spcBef>
              <a:spcAft>
                <a:spcPts val="500"/>
              </a:spcAft>
              <a:defRPr/>
            </a:pPr>
            <a:r>
              <a:rPr lang="ru-RU" sz="2400" dirty="0"/>
              <a:t>Радиатор отводит тепло от ЦП. </a:t>
            </a:r>
            <a:endParaRPr lang="en-US" sz="2400" dirty="0"/>
          </a:p>
          <a:p>
            <a:endParaRPr lang="ru-RU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0" t="30624" r="10571" b="22813"/>
          <a:stretch>
            <a:fillRect/>
          </a:stretch>
        </p:blipFill>
        <p:spPr bwMode="auto">
          <a:xfrm>
            <a:off x="4877689" y="3755136"/>
            <a:ext cx="4174860" cy="28138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05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2200" t="38667" r="600" b="4932"/>
          <a:stretch/>
        </p:blipFill>
        <p:spPr>
          <a:xfrm>
            <a:off x="0" y="2990088"/>
            <a:ext cx="8887968" cy="38679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5"/>
          <a:stretch/>
        </p:blipFill>
        <p:spPr>
          <a:xfrm>
            <a:off x="2174133" y="64008"/>
            <a:ext cx="4281531" cy="2900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730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2300" t="35467" r="4700" b="4400"/>
          <a:stretch/>
        </p:blipFill>
        <p:spPr>
          <a:xfrm>
            <a:off x="676656" y="1097280"/>
            <a:ext cx="8503920" cy="4123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066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3215" y="1898904"/>
            <a:ext cx="8596668" cy="1320800"/>
          </a:xfrm>
        </p:spPr>
        <p:txBody>
          <a:bodyPr/>
          <a:lstStyle/>
          <a:p>
            <a:r>
              <a:rPr lang="ru-RU" dirty="0"/>
              <a:t>Открытие корпуса </a:t>
            </a:r>
            <a:r>
              <a:rPr lang="ru-RU" dirty="0" smtClean="0"/>
              <a:t>компьютера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64" y="1176909"/>
            <a:ext cx="2313051" cy="2313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73215" y="414528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Установка блока питания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28" y="3849941"/>
            <a:ext cx="1924322" cy="11311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4646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1593" t="34267" r="1294" b="7067"/>
          <a:stretch/>
        </p:blipFill>
        <p:spPr>
          <a:xfrm>
            <a:off x="475487" y="1389888"/>
            <a:ext cx="8915401" cy="4023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8848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t="36000" r="1600" b="3599"/>
          <a:stretch/>
        </p:blipFill>
        <p:spPr>
          <a:xfrm>
            <a:off x="310896" y="1069848"/>
            <a:ext cx="8997696" cy="4142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7068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2" t="778"/>
          <a:stretch/>
        </p:blipFill>
        <p:spPr>
          <a:xfrm>
            <a:off x="1783079" y="1353311"/>
            <a:ext cx="5680329" cy="5197983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95038" y="435864"/>
            <a:ext cx="8596668" cy="1320800"/>
          </a:xfrm>
        </p:spPr>
        <p:txBody>
          <a:bodyPr/>
          <a:lstStyle/>
          <a:p>
            <a:r>
              <a:rPr lang="ru-RU" b="1" dirty="0" smtClean="0"/>
              <a:t>Какова последовательность?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923544" y="1920240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923544" y="2612136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923544" y="3304032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923544" y="3939095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23544" y="4609718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41832" y="5306757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23544" y="6003796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424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Установка </a:t>
            </a:r>
            <a:r>
              <a:rPr lang="ru-RU" b="1" dirty="0" smtClean="0"/>
              <a:t>ОЗУ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9518" y="2127504"/>
            <a:ext cx="5364543" cy="3124200"/>
          </a:xfrm>
        </p:spPr>
        <p:txBody>
          <a:bodyPr/>
          <a:lstStyle/>
          <a:p>
            <a:pPr marL="285750" lvl="1"/>
            <a:r>
              <a:rPr lang="ru-RU" sz="2400" dirty="0" smtClean="0"/>
              <a:t>ОЗУ обеспечивает временное хранилище данных для ЦП и должна быть установлена на материнской плате до ее закрепления в корпусе компьютера. </a:t>
            </a:r>
            <a:endParaRPr lang="en-US" sz="2400" dirty="0" smtClean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5"/>
          <a:stretch/>
        </p:blipFill>
        <p:spPr>
          <a:xfrm>
            <a:off x="5066245" y="1504187"/>
            <a:ext cx="4626074" cy="3511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446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1700" t="45333" r="3000" b="9466"/>
          <a:stretch/>
        </p:blipFill>
        <p:spPr>
          <a:xfrm>
            <a:off x="-73152" y="3767329"/>
            <a:ext cx="8714232" cy="3099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/>
          <a:stretch/>
        </p:blipFill>
        <p:spPr>
          <a:xfrm>
            <a:off x="2050618" y="0"/>
            <a:ext cx="5234787" cy="3767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112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3984"/>
          </a:xfrm>
        </p:spPr>
        <p:txBody>
          <a:bodyPr>
            <a:normAutofit fontScale="90000"/>
          </a:bodyPr>
          <a:lstStyle/>
          <a:p>
            <a:r>
              <a:rPr lang="ru-RU" dirty="0"/>
              <a:t>Установка ОЗУ</a:t>
            </a:r>
            <a:br>
              <a:rPr lang="ru-RU" dirty="0"/>
            </a:br>
            <a:endParaRPr lang="ru-RU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93869" y="1404420"/>
            <a:ext cx="4122099" cy="5199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400" dirty="0" smtClean="0"/>
              <a:t>ОЗУ крайне чувствительно к электростатическим разрядам.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400" dirty="0" smtClean="0"/>
              <a:t>Для получения дополнительных сведений по установке ОЗУ обратитесь к документации, которая идет в комплекте с материнской платой и ОЗУ.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400" dirty="0" smtClean="0"/>
              <a:t>Модули ОЗУ сконструированы таким образом, что их можно установить в разъем только в одном направлении. Прежде чем применять усилие, сверьтесь с маркировками.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ru-RU" sz="1400" dirty="0" smtClean="0"/>
          </a:p>
          <a:p>
            <a:endParaRPr lang="ru-RU" sz="1400" dirty="0" smtClean="0"/>
          </a:p>
          <a:p>
            <a:endParaRPr lang="ru-RU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/>
          <a:stretch/>
        </p:blipFill>
        <p:spPr>
          <a:xfrm>
            <a:off x="4555500" y="737616"/>
            <a:ext cx="4718502" cy="4837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0428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6478" y="280416"/>
            <a:ext cx="8596668" cy="807720"/>
          </a:xfrm>
        </p:spPr>
        <p:txBody>
          <a:bodyPr/>
          <a:lstStyle/>
          <a:p>
            <a:r>
              <a:rPr lang="ru-RU" dirty="0"/>
              <a:t>Установка материнской </a:t>
            </a:r>
            <a:r>
              <a:rPr lang="ru-RU" dirty="0" smtClean="0"/>
              <a:t>платы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8422" y="1014985"/>
            <a:ext cx="8596668" cy="2057399"/>
          </a:xfrm>
        </p:spPr>
        <p:txBody>
          <a:bodyPr/>
          <a:lstStyle/>
          <a:p>
            <a:pPr lvl="1"/>
            <a:r>
              <a:rPr lang="ru-RU" sz="1400" dirty="0" smtClean="0"/>
              <a:t>После </a:t>
            </a:r>
            <a:r>
              <a:rPr lang="ru-RU" sz="1400" dirty="0"/>
              <a:t>установки ЦП, радиатора, вентилятора и ОЗУ на материнскую плату ее можно устанавливать в </a:t>
            </a:r>
            <a:r>
              <a:rPr lang="ru-RU" sz="1400" dirty="0" smtClean="0"/>
              <a:t>корпус.</a:t>
            </a:r>
          </a:p>
          <a:p>
            <a:pPr lvl="1"/>
            <a:r>
              <a:rPr lang="ru-RU" sz="1400" dirty="0" smtClean="0"/>
              <a:t>Выберите </a:t>
            </a:r>
            <a:r>
              <a:rPr lang="ru-RU" sz="1400" dirty="0"/>
              <a:t>подходящие изоляционные муфты для установки материнской платы в корпус, чтобы избежать короткого замыкания ее </a:t>
            </a:r>
            <a:r>
              <a:rPr lang="ru-RU" sz="1400" dirty="0" smtClean="0"/>
              <a:t>компонентов.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400" t="39066" r="2100" b="3466"/>
          <a:stretch/>
        </p:blipFill>
        <p:spPr>
          <a:xfrm>
            <a:off x="408240" y="2185416"/>
            <a:ext cx="8765178" cy="44119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9079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1500" t="35200" r="1000" b="3867"/>
          <a:stretch/>
        </p:blipFill>
        <p:spPr>
          <a:xfrm>
            <a:off x="0" y="0"/>
            <a:ext cx="8915400" cy="41788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r="1851"/>
          <a:stretch/>
        </p:blipFill>
        <p:spPr>
          <a:xfrm>
            <a:off x="7277100" y="3349562"/>
            <a:ext cx="4995169" cy="3508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178016" y="5254752"/>
            <a:ext cx="8596668" cy="1320800"/>
          </a:xfrm>
        </p:spPr>
        <p:txBody>
          <a:bodyPr/>
          <a:lstStyle/>
          <a:p>
            <a:r>
              <a:rPr lang="ru-RU" dirty="0" smtClean="0"/>
              <a:t>Рамка ввода-вывода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5248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Рамка ввода-вывода</a:t>
            </a:r>
            <a:endParaRPr lang="ru-RU" dirty="0"/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 rotWithShape="1">
          <a:blip r:embed="rId2"/>
          <a:srcRect l="4300" t="36534" b="3734"/>
          <a:stretch/>
        </p:blipFill>
        <p:spPr>
          <a:xfrm>
            <a:off x="501056" y="1499616"/>
            <a:ext cx="8624655" cy="4323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63312" y="6044184"/>
            <a:ext cx="9849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ru-RU" sz="1400" dirty="0"/>
              <a:t>Совместите разъемы ввода-вывода в задней части материнской платы с отверстиями в рамке ввода-вывода.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771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8"/>
          <a:stretch/>
        </p:blipFill>
        <p:spPr>
          <a:xfrm>
            <a:off x="291542" y="192024"/>
            <a:ext cx="9031125" cy="600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419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6286" y="243840"/>
            <a:ext cx="8596668" cy="1320800"/>
          </a:xfrm>
        </p:spPr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одготовьте </a:t>
            </a:r>
            <a:r>
              <a:rPr lang="ru-RU" dirty="0"/>
              <a:t>рабочее </a:t>
            </a:r>
            <a:r>
              <a:rPr lang="ru-RU" dirty="0" smtClean="0"/>
              <a:t>место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99" y="1105490"/>
            <a:ext cx="4126984" cy="53968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96" y="876890"/>
            <a:ext cx="3795783" cy="2739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96" y="4304505"/>
            <a:ext cx="2529916" cy="2023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29" y="4320159"/>
            <a:ext cx="2659971" cy="2008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94" y="876890"/>
            <a:ext cx="1834437" cy="2739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0"/>
          <a:stretch/>
        </p:blipFill>
        <p:spPr>
          <a:xfrm>
            <a:off x="393599" y="297881"/>
            <a:ext cx="630936" cy="641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43" y="1852250"/>
            <a:ext cx="574040" cy="57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6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Изоляционные стойки (муфты)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t="9248" r="3730"/>
          <a:stretch/>
        </p:blipFill>
        <p:spPr>
          <a:xfrm>
            <a:off x="1545335" y="1618488"/>
            <a:ext cx="5550709" cy="4731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1711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2499" t="37067" r="3800" b="3600"/>
          <a:stretch/>
        </p:blipFill>
        <p:spPr>
          <a:xfrm>
            <a:off x="630936" y="1005840"/>
            <a:ext cx="8567928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73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19400" t="39467" r="16400" b="4666"/>
          <a:stretch/>
        </p:blipFill>
        <p:spPr>
          <a:xfrm>
            <a:off x="740664" y="667512"/>
            <a:ext cx="8284464" cy="4901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8646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95038" y="435864"/>
            <a:ext cx="8596668" cy="1320800"/>
          </a:xfrm>
        </p:spPr>
        <p:txBody>
          <a:bodyPr/>
          <a:lstStyle/>
          <a:p>
            <a:r>
              <a:rPr lang="ru-RU" b="1" dirty="0" smtClean="0"/>
              <a:t>Какова последовательность?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923544" y="1920240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937599" y="2698685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923544" y="3370373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937599" y="4128610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37599" y="4953189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37599" y="5645085"/>
            <a:ext cx="585216" cy="429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3081" r="1693" b="5577"/>
          <a:stretch/>
        </p:blipFill>
        <p:spPr>
          <a:xfrm>
            <a:off x="1865375" y="1198624"/>
            <a:ext cx="5696713" cy="50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82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3128"/>
          </a:xfrm>
        </p:spPr>
        <p:txBody>
          <a:bodyPr>
            <a:normAutofit fontScale="90000"/>
          </a:bodyPr>
          <a:lstStyle/>
          <a:p>
            <a:r>
              <a:rPr lang="ru-RU" sz="2800" dirty="0"/>
              <a:t>Лабораторная работа. Установка </a:t>
            </a:r>
            <a:r>
              <a:rPr lang="ru-RU" sz="2800" dirty="0" smtClean="0"/>
              <a:t>материнской платы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1545337"/>
            <a:ext cx="8596668" cy="4892040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ru-RU" dirty="0" smtClean="0"/>
              <a:t>Найдите </a:t>
            </a:r>
            <a:r>
              <a:rPr lang="ru-RU" dirty="0"/>
              <a:t>разъемы для ОЗУ на материнской плате.</a:t>
            </a:r>
          </a:p>
          <a:p>
            <a:r>
              <a:rPr lang="ru-RU" dirty="0"/>
              <a:t>В разъемы какого типа устанавливаются модули ОЗУ?</a:t>
            </a:r>
          </a:p>
          <a:p>
            <a:r>
              <a:rPr lang="ru-RU" dirty="0" smtClean="0"/>
              <a:t>Сколько </a:t>
            </a:r>
            <a:r>
              <a:rPr lang="ru-RU" dirty="0"/>
              <a:t>выемок находится на нижнем краю модуля ОЗУ?</a:t>
            </a:r>
          </a:p>
          <a:p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005840" y="2276856"/>
            <a:ext cx="6300216" cy="411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754112" y="1360671"/>
            <a:ext cx="9326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3.1.2.6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005840" y="1865376"/>
            <a:ext cx="6300216" cy="41148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621024"/>
            <a:ext cx="4876723" cy="220024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7"/>
          <a:stretch/>
        </p:blipFill>
        <p:spPr>
          <a:xfrm>
            <a:off x="5357947" y="3062175"/>
            <a:ext cx="3740333" cy="2835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0"/>
          <a:stretch/>
        </p:blipFill>
        <p:spPr>
          <a:xfrm>
            <a:off x="7897139" y="4723473"/>
            <a:ext cx="1521614" cy="1297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7847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041" y="3041515"/>
            <a:ext cx="8596668" cy="13208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902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55839" y="412750"/>
            <a:ext cx="242589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dirty="0" smtClean="0">
                <a:ln>
                  <a:noFill/>
                </a:ln>
                <a:latin typeface="Arial" panose="020B0604020202020204" pitchFamily="34" charset="0"/>
              </a:rPr>
              <a:t>Корпус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88710" y="2385887"/>
            <a:ext cx="3715194" cy="2341561"/>
          </a:xfrm>
        </p:spPr>
        <p:txBody>
          <a:bodyPr>
            <a:normAutofit fontScale="92500" lnSpcReduction="10000"/>
          </a:bodyPr>
          <a:lstStyle/>
          <a:p>
            <a:pPr lvl="1" eaLnBrk="1" hangingPunct="1">
              <a:defRPr/>
            </a:pPr>
            <a:r>
              <a:rPr lang="ru-RU" dirty="0" smtClean="0"/>
              <a:t>Влияют на выбор формфактора материнской платы</a:t>
            </a:r>
          </a:p>
          <a:p>
            <a:pPr lvl="1" eaLnBrk="1" hangingPunct="1">
              <a:defRPr/>
            </a:pPr>
            <a:r>
              <a:rPr lang="ru-RU" dirty="0" smtClean="0"/>
              <a:t>Должны обеспечивать достаточный поток воздуха</a:t>
            </a:r>
          </a:p>
          <a:p>
            <a:pPr marL="457200" lvl="1" indent="0">
              <a:buNone/>
              <a:defRPr/>
            </a:pPr>
            <a:r>
              <a:rPr lang="ru-RU" dirty="0" smtClean="0"/>
              <a:t>	(</a:t>
            </a:r>
            <a:r>
              <a:rPr lang="ru-RU" dirty="0"/>
              <a:t>должен обеспечивать </a:t>
            </a:r>
            <a:r>
              <a:rPr lang="ru-RU" dirty="0" smtClean="0"/>
              <a:t>	достаточное </a:t>
            </a:r>
            <a:r>
              <a:rPr lang="ru-RU" dirty="0"/>
              <a:t>охлаждение </a:t>
            </a:r>
            <a:r>
              <a:rPr lang="ru-RU" dirty="0" smtClean="0"/>
              <a:t>	внутренних </a:t>
            </a:r>
            <a:r>
              <a:rPr lang="ru-RU" dirty="0"/>
              <a:t>компонентов</a:t>
            </a:r>
            <a:r>
              <a:rPr lang="ru-RU" dirty="0" smtClean="0"/>
              <a:t>)</a:t>
            </a:r>
          </a:p>
          <a:p>
            <a:pPr lvl="1" eaLnBrk="1" hangingPunct="1">
              <a:defRPr/>
            </a:pPr>
            <a:r>
              <a:rPr lang="ru-RU" dirty="0" smtClean="0"/>
              <a:t>Доступны в различных размерах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334" y="1179572"/>
            <a:ext cx="5317419" cy="4243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718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16598" y="3200400"/>
            <a:ext cx="9094787" cy="3264408"/>
          </a:xfrm>
        </p:spPr>
        <p:txBody>
          <a:bodyPr/>
          <a:lstStyle/>
          <a:p>
            <a:pPr lvl="1" eaLnBrk="1" hangingPunct="1">
              <a:defRPr/>
            </a:pPr>
            <a:r>
              <a:rPr lang="ru-RU" sz="2400" dirty="0" smtClean="0"/>
              <a:t>Корпус подбирается </a:t>
            </a:r>
            <a:r>
              <a:rPr lang="ru-RU" sz="2400" dirty="0" smtClean="0">
                <a:solidFill>
                  <a:srgbClr val="FF0000"/>
                </a:solidFill>
              </a:rPr>
              <a:t>под</a:t>
            </a:r>
            <a:r>
              <a:rPr lang="ru-RU" sz="2400" dirty="0" smtClean="0"/>
              <a:t> материнскую плату.</a:t>
            </a:r>
          </a:p>
          <a:p>
            <a:pPr lvl="1" eaLnBrk="1" hangingPunct="1">
              <a:defRPr/>
            </a:pPr>
            <a:r>
              <a:rPr lang="ru-RU" sz="2400" dirty="0" smtClean="0"/>
              <a:t>При выборе корпуса и вентиляторов следует убедиться в том, что они обеспечивают максимально эффективный поток воздуха для охлаждения компонентов.</a:t>
            </a:r>
          </a:p>
          <a:p>
            <a:pPr lvl="1" eaLnBrk="1" hangingPunct="1">
              <a:defRPr/>
            </a:pPr>
            <a:r>
              <a:rPr lang="ru-RU" sz="2400" dirty="0" smtClean="0"/>
              <a:t>Вентиляторы должны подходить для корпуса и потреблять энергию в тех пределах, которые обеспечивает блок питания.</a:t>
            </a:r>
          </a:p>
          <a:p>
            <a:pPr eaLnBrk="1" hangingPunct="1">
              <a:defRPr/>
            </a:pPr>
            <a:endParaRPr lang="ru-RU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7" t="28436" r="13206" b="14688"/>
          <a:stretch>
            <a:fillRect/>
          </a:stretch>
        </p:blipFill>
        <p:spPr bwMode="auto">
          <a:xfrm>
            <a:off x="1815497" y="419926"/>
            <a:ext cx="2515298" cy="25152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176" y="530352"/>
            <a:ext cx="2678187" cy="2322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471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34886" y="323469"/>
            <a:ext cx="8488362" cy="838200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ru-RU" altLang="ru-RU" dirty="0" smtClean="0"/>
              <a:t>Открытие корпуса компьютера</a:t>
            </a:r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532829" y="1845311"/>
            <a:ext cx="52371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>
            <a:lvl1pPr marL="236538" indent="-236538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14388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14388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14388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14388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ru-RU" altLang="ru-RU" sz="2000" dirty="0" smtClean="0"/>
              <a:t>Существуют </a:t>
            </a:r>
            <a:r>
              <a:rPr lang="ru-RU" altLang="ru-RU" sz="2000" dirty="0"/>
              <a:t>различные методы открывания корпусов. Чтобы узнать, как открывается конкретный компьютерный корпус, сверьтесь с руководством пользователя на сайте производителя. </a:t>
            </a:r>
            <a:endParaRPr lang="en-US" altLang="ru-RU" sz="2000" dirty="0" smtClean="0"/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altLang="ru-RU" sz="2000" dirty="0" smtClean="0"/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altLang="ru-RU" sz="2000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alt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28" y="1161669"/>
            <a:ext cx="4032504" cy="4032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138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1558925" y="144463"/>
            <a:ext cx="10018713" cy="1114425"/>
          </a:xfrm>
        </p:spPr>
        <p:txBody>
          <a:bodyPr/>
          <a:lstStyle/>
          <a:p>
            <a:pPr eaLnBrk="1" hangingPunct="1"/>
            <a:r>
              <a:rPr lang="ru-RU" altLang="ru-RU" smtClean="0">
                <a:ln>
                  <a:noFill/>
                </a:ln>
                <a:latin typeface="Arial" panose="020B0604020202020204" pitchFamily="34" charset="0"/>
              </a:rPr>
              <a:t>Блоки питания</a:t>
            </a:r>
            <a:endParaRPr lang="ru-RU" altLang="ru-RU" b="1" smtClean="0">
              <a:ln>
                <a:noFill/>
              </a:ln>
            </a:endParaRPr>
          </a:p>
        </p:txBody>
      </p:sp>
      <p:sp>
        <p:nvSpPr>
          <p:cNvPr id="12291" name="Объект 2"/>
          <p:cNvSpPr>
            <a:spLocks noGrp="1"/>
          </p:cNvSpPr>
          <p:nvPr>
            <p:ph idx="1"/>
          </p:nvPr>
        </p:nvSpPr>
        <p:spPr>
          <a:xfrm>
            <a:off x="112713" y="1163194"/>
            <a:ext cx="5289550" cy="5354637"/>
          </a:xfrm>
        </p:spPr>
        <p:txBody>
          <a:bodyPr/>
          <a:lstStyle/>
          <a:p>
            <a:pPr eaLnBrk="1" hangingPunct="1"/>
            <a:r>
              <a:rPr lang="ru-RU" altLang="ru-RU" sz="2800" dirty="0" smtClean="0"/>
              <a:t>Источники питания</a:t>
            </a:r>
          </a:p>
          <a:p>
            <a:pPr lvl="1" eaLnBrk="1" hangingPunct="1"/>
            <a:r>
              <a:rPr lang="ru-RU" altLang="ru-RU" sz="2800" dirty="0" smtClean="0"/>
              <a:t>Обеспечивают питание всех компонентов компьютера.</a:t>
            </a:r>
          </a:p>
          <a:p>
            <a:pPr lvl="1" eaLnBrk="1" hangingPunct="1"/>
            <a:r>
              <a:rPr lang="ru-RU" altLang="ru-RU" sz="2800" dirty="0" smtClean="0"/>
              <a:t>Их следует выбирать с запасом мощности.</a:t>
            </a:r>
          </a:p>
          <a:p>
            <a:pPr lvl="1" eaLnBrk="1" hangingPunct="1"/>
            <a:r>
              <a:rPr lang="ru-RU" altLang="ru-RU" sz="2800" dirty="0" smtClean="0"/>
              <a:t>Обеспечивают питание различного напряжения для разных внутренних компонентов.</a:t>
            </a:r>
          </a:p>
          <a:p>
            <a:pPr eaLnBrk="1" hangingPunct="1"/>
            <a:endParaRPr lang="ru-RU" altLang="ru-RU" b="1" dirty="0" smtClean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93" y="1163194"/>
            <a:ext cx="4434653" cy="434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538036" y="5944120"/>
            <a:ext cx="9575228" cy="58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1600" dirty="0"/>
              <a:t>Блок питания часто оснащается вентилятором, что способствует прохождению воздуха через</a:t>
            </a:r>
          </a:p>
          <a:p>
            <a:pPr>
              <a:defRPr/>
            </a:pPr>
            <a:r>
              <a:rPr lang="ru-RU" sz="1600" dirty="0"/>
              <a:t>внутреннюю часть компьютера. </a:t>
            </a:r>
          </a:p>
        </p:txBody>
      </p:sp>
    </p:spTree>
    <p:extLst>
      <p:ext uri="{BB962C8B-B14F-4D97-AF65-F5344CB8AC3E}">
        <p14:creationId xmlns:p14="http://schemas.microsoft.com/office/powerpoint/2010/main" val="3872917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>
          <a:xfrm>
            <a:off x="1288574" y="265211"/>
            <a:ext cx="6045200" cy="873125"/>
          </a:xfrm>
        </p:spPr>
        <p:txBody>
          <a:bodyPr/>
          <a:lstStyle/>
          <a:p>
            <a:pPr eaLnBrk="1" hangingPunct="1"/>
            <a:r>
              <a:rPr lang="ru-RU" altLang="ru-RU" dirty="0" smtClean="0">
                <a:ln>
                  <a:noFill/>
                </a:ln>
              </a:rPr>
              <a:t>Мощность блока питания</a:t>
            </a:r>
          </a:p>
        </p:txBody>
      </p:sp>
      <p:sp>
        <p:nvSpPr>
          <p:cNvPr id="13315" name="TextBox 2"/>
          <p:cNvSpPr txBox="1">
            <a:spLocks noChangeArrowheads="1"/>
          </p:cNvSpPr>
          <p:nvPr/>
        </p:nvSpPr>
        <p:spPr bwMode="auto">
          <a:xfrm>
            <a:off x="499237" y="1559179"/>
            <a:ext cx="4889500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marL="0" lvl="1"/>
            <a:r>
              <a:rPr lang="en-US" altLang="ru-RU" sz="3600" dirty="0"/>
              <a:t>P – </a:t>
            </a:r>
            <a:r>
              <a:rPr lang="ru-RU" altLang="ru-RU" sz="3600" dirty="0"/>
              <a:t>мощность (Ватт)</a:t>
            </a:r>
          </a:p>
          <a:p>
            <a:pPr marL="0" lvl="1"/>
            <a:endParaRPr lang="ru-RU" altLang="ru-RU" sz="3600" dirty="0"/>
          </a:p>
          <a:p>
            <a:pPr marL="0" lvl="1"/>
            <a:r>
              <a:rPr lang="ru-RU" altLang="ru-RU" sz="3600" dirty="0"/>
              <a:t>P = U x </a:t>
            </a:r>
            <a:r>
              <a:rPr lang="en-US" altLang="ru-RU" sz="3600" dirty="0"/>
              <a:t>I</a:t>
            </a:r>
            <a:endParaRPr lang="ru-RU" altLang="ru-RU" sz="3600" dirty="0"/>
          </a:p>
          <a:p>
            <a:pPr marL="0" lvl="1"/>
            <a:endParaRPr lang="ru-RU" altLang="ru-RU" sz="3600" dirty="0"/>
          </a:p>
          <a:p>
            <a:pPr marL="0" lvl="1"/>
            <a:r>
              <a:rPr lang="ru-RU" altLang="ru-RU" sz="3600" dirty="0"/>
              <a:t>Где </a:t>
            </a:r>
          </a:p>
          <a:p>
            <a:pPr marL="0" lvl="1"/>
            <a:endParaRPr lang="ru-RU" altLang="ru-RU" sz="3600" dirty="0"/>
          </a:p>
          <a:p>
            <a:pPr marL="0" lvl="1"/>
            <a:r>
              <a:rPr lang="en-US" altLang="ru-RU" sz="3600" dirty="0"/>
              <a:t>U – </a:t>
            </a:r>
            <a:r>
              <a:rPr lang="ru-RU" altLang="ru-RU" sz="3600" dirty="0"/>
              <a:t>напряжение (Вольт)</a:t>
            </a:r>
          </a:p>
          <a:p>
            <a:pPr marL="0" lvl="1"/>
            <a:r>
              <a:rPr lang="en-US" altLang="ru-RU" sz="3600" dirty="0"/>
              <a:t>I – </a:t>
            </a:r>
            <a:r>
              <a:rPr lang="ru-RU" altLang="ru-RU" sz="3600" dirty="0"/>
              <a:t>ток (Ампер)</a:t>
            </a:r>
          </a:p>
          <a:p>
            <a:endParaRPr lang="ru-RU" altLang="ru-RU" dirty="0"/>
          </a:p>
        </p:txBody>
      </p:sp>
      <p:pic>
        <p:nvPicPr>
          <p:cNvPr id="13316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3479800"/>
            <a:ext cx="5153025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290830" y="2519039"/>
            <a:ext cx="1995488" cy="84931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789183"/>
            <a:ext cx="2771192" cy="2771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319" name="TextBox 7"/>
          <p:cNvSpPr txBox="1">
            <a:spLocks noChangeArrowheads="1"/>
          </p:cNvSpPr>
          <p:nvPr/>
        </p:nvSpPr>
        <p:spPr bwMode="auto">
          <a:xfrm>
            <a:off x="8526209" y="1616271"/>
            <a:ext cx="3005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ru-RU" altLang="ru-RU" dirty="0"/>
              <a:t>Кабель питания 220</a:t>
            </a:r>
            <a:r>
              <a:rPr lang="en-US" altLang="ru-RU" dirty="0"/>
              <a:t>V</a:t>
            </a: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118424011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4226</TotalTime>
  <Words>1138</Words>
  <Application>Microsoft Office PowerPoint</Application>
  <PresentationFormat>Широкоэкранный</PresentationFormat>
  <Paragraphs>143</Paragraphs>
  <Slides>45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2" baseType="lpstr">
      <vt:lpstr>Arial</vt:lpstr>
      <vt:lpstr>Calibri</vt:lpstr>
      <vt:lpstr>Corbel</vt:lpstr>
      <vt:lpstr>Trebuchet MS</vt:lpstr>
      <vt:lpstr>Wingdings</vt:lpstr>
      <vt:lpstr>Wingdings 3</vt:lpstr>
      <vt:lpstr>Аспект</vt:lpstr>
      <vt:lpstr>Правила</vt:lpstr>
      <vt:lpstr>Сборка компьютера</vt:lpstr>
      <vt:lpstr>Открытие корпуса компьютера</vt:lpstr>
      <vt:lpstr>Подготовьте рабочее место</vt:lpstr>
      <vt:lpstr>Корпус</vt:lpstr>
      <vt:lpstr>Презентация PowerPoint</vt:lpstr>
      <vt:lpstr>Открытие корпуса компьютера</vt:lpstr>
      <vt:lpstr>Блоки питания</vt:lpstr>
      <vt:lpstr>Мощность блока питания</vt:lpstr>
      <vt:lpstr>Выбор блока питания</vt:lpstr>
      <vt:lpstr>Установка блока питания</vt:lpstr>
      <vt:lpstr>Совет по установке</vt:lpstr>
      <vt:lpstr>Лабораторная работа. Установка блока питания</vt:lpstr>
      <vt:lpstr>Презентация PowerPoint</vt:lpstr>
      <vt:lpstr>Антистатическая профилактика</vt:lpstr>
      <vt:lpstr>Выбор компонентов компьютера</vt:lpstr>
      <vt:lpstr>ЦП и систему охлаждения (радиатор и вентилятор) следует устанавливать на материнскую плату перед ее установкой в корпус компьютера.</vt:lpstr>
      <vt:lpstr>Установка компонентов на материнскую плату</vt:lpstr>
      <vt:lpstr>Учитывайте архитектуру разъемов ЦП</vt:lpstr>
      <vt:lpstr>Установка ЦП на материнскую плату </vt:lpstr>
      <vt:lpstr>Презентация PowerPoint</vt:lpstr>
      <vt:lpstr>Презентация PowerPoint</vt:lpstr>
      <vt:lpstr>Презентация PowerPoint</vt:lpstr>
      <vt:lpstr>Презентация PowerPoint</vt:lpstr>
      <vt:lpstr>Термопаста</vt:lpstr>
      <vt:lpstr>Презентация PowerPoint</vt:lpstr>
      <vt:lpstr>Блок радиатора и вентилятора </vt:lpstr>
      <vt:lpstr>Презентация PowerPoint</vt:lpstr>
      <vt:lpstr>Презентация PowerPoint</vt:lpstr>
      <vt:lpstr>Презентация PowerPoint</vt:lpstr>
      <vt:lpstr>Презентация PowerPoint</vt:lpstr>
      <vt:lpstr>Какова последовательность?</vt:lpstr>
      <vt:lpstr>Установка ОЗУ</vt:lpstr>
      <vt:lpstr>Презентация PowerPoint</vt:lpstr>
      <vt:lpstr>Установка ОЗУ </vt:lpstr>
      <vt:lpstr>Установка материнской платы</vt:lpstr>
      <vt:lpstr>Рамка ввода-вывода</vt:lpstr>
      <vt:lpstr>Рамка ввода-вывода</vt:lpstr>
      <vt:lpstr>Презентация PowerPoint</vt:lpstr>
      <vt:lpstr>Изоляционные стойки (муфты)</vt:lpstr>
      <vt:lpstr>Презентация PowerPoint</vt:lpstr>
      <vt:lpstr>Презентация PowerPoint</vt:lpstr>
      <vt:lpstr>Какова последовательность?</vt:lpstr>
      <vt:lpstr>Лабораторная работа. Установка материнской платы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День открытых дверей</dc:title>
  <dc:creator>Остап Сальва</dc:creator>
  <cp:lastModifiedBy>Кантемир</cp:lastModifiedBy>
  <cp:revision>184</cp:revision>
  <dcterms:created xsi:type="dcterms:W3CDTF">2016-07-06T04:13:40Z</dcterms:created>
  <dcterms:modified xsi:type="dcterms:W3CDTF">2020-08-03T04:35:43Z</dcterms:modified>
</cp:coreProperties>
</file>